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014" r:id="rId2"/>
    <p:sldId id="2015" r:id="rId3"/>
    <p:sldId id="2016" r:id="rId4"/>
    <p:sldId id="2017" r:id="rId5"/>
    <p:sldId id="2018" r:id="rId6"/>
    <p:sldId id="2019" r:id="rId7"/>
    <p:sldId id="273" r:id="rId8"/>
    <p:sldId id="2020" r:id="rId9"/>
    <p:sldId id="2021" r:id="rId10"/>
    <p:sldId id="2009" r:id="rId11"/>
    <p:sldId id="282" r:id="rId12"/>
    <p:sldId id="2022" r:id="rId13"/>
    <p:sldId id="260" r:id="rId14"/>
    <p:sldId id="2013" r:id="rId15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0"/>
  </p:normalViewPr>
  <p:slideViewPr>
    <p:cSldViewPr>
      <p:cViewPr>
        <p:scale>
          <a:sx n="88" d="100"/>
          <a:sy n="88" d="100"/>
        </p:scale>
        <p:origin x="1976" y="1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81C8E-57CB-4F4F-A8FA-73DB107956F1}" type="datetimeFigureOut">
              <a:rPr lang="en-US" smtClean="0"/>
              <a:t>4/11/22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E602C-56F9-8F40-8A48-619C0A2EA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09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5348" y="1430528"/>
            <a:ext cx="7927703" cy="27355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4634" y="495300"/>
            <a:ext cx="9042400" cy="6781800"/>
          </a:xfrm>
          <a:custGeom>
            <a:avLst/>
            <a:gdLst/>
            <a:ahLst/>
            <a:cxnLst/>
            <a:rect l="l" t="t" r="r" b="b"/>
            <a:pathLst>
              <a:path w="9042400" h="6781800">
                <a:moveTo>
                  <a:pt x="0" y="0"/>
                </a:moveTo>
                <a:lnTo>
                  <a:pt x="9042400" y="0"/>
                </a:lnTo>
                <a:lnTo>
                  <a:pt x="9042400" y="6781800"/>
                </a:lnTo>
                <a:lnTo>
                  <a:pt x="0" y="67818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7356" y="690880"/>
            <a:ext cx="7863687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58968" y="2264664"/>
            <a:ext cx="7540462" cy="33966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university of nairobi logo pdf">
            <a:extLst>
              <a:ext uri="{FF2B5EF4-FFF2-40B4-BE49-F238E27FC236}">
                <a16:creationId xmlns:a16="http://schemas.microsoft.com/office/drawing/2014/main" id="{55B670A6-1BEA-D644-9EEF-D279D0D6B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1"/>
            <a:ext cx="2057400" cy="248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0173F5-AACC-E14F-BD26-8EAA98FE6D89}"/>
              </a:ext>
            </a:extLst>
          </p:cNvPr>
          <p:cNvSpPr txBox="1"/>
          <p:nvPr/>
        </p:nvSpPr>
        <p:spPr>
          <a:xfrm>
            <a:off x="2895600" y="685800"/>
            <a:ext cx="6172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University of Nairobi</a:t>
            </a:r>
          </a:p>
          <a:p>
            <a:pPr algn="ctr"/>
            <a:r>
              <a:rPr lang="en-US" dirty="0"/>
              <a:t>Department of Political Science and Public Administration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Webinar </a:t>
            </a:r>
          </a:p>
          <a:p>
            <a:pPr algn="ctr"/>
            <a:r>
              <a:rPr lang="en-US" sz="2000" dirty="0"/>
              <a:t>Post-Covid Academic Research, Training and Teaching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2597B8-9547-6D4A-9EA9-C73ACC65160E}"/>
              </a:ext>
            </a:extLst>
          </p:cNvPr>
          <p:cNvSpPr txBox="1"/>
          <p:nvPr/>
        </p:nvSpPr>
        <p:spPr>
          <a:xfrm>
            <a:off x="457200" y="3581400"/>
            <a:ext cx="90678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Creating the Future for the University: </a:t>
            </a:r>
            <a:br>
              <a:rPr lang="en-GB" sz="2800" b="1" dirty="0"/>
            </a:br>
            <a:r>
              <a:rPr lang="en-GB" sz="2800" b="1" dirty="0"/>
              <a:t>Building on our Covid-19 Skills and Avoiding our Mistakes</a:t>
            </a:r>
          </a:p>
          <a:p>
            <a:pPr algn="ctr"/>
            <a:endParaRPr lang="en-GB" dirty="0"/>
          </a:p>
          <a:p>
            <a:pPr algn="ctr"/>
            <a:r>
              <a:rPr lang="en-GB" sz="2400" dirty="0"/>
              <a:t>Sir John Daniel</a:t>
            </a:r>
          </a:p>
          <a:p>
            <a:pPr algn="ctr"/>
            <a:r>
              <a:rPr lang="en-GB" sz="2400" dirty="0"/>
              <a:t>Chancellor</a:t>
            </a:r>
          </a:p>
          <a:p>
            <a:pPr algn="ctr"/>
            <a:r>
              <a:rPr lang="en-GB" sz="2400" dirty="0"/>
              <a:t> </a:t>
            </a:r>
            <a:br>
              <a:rPr lang="en-GB" sz="2400" dirty="0"/>
            </a:br>
            <a:r>
              <a:rPr lang="en-GB" sz="2400" dirty="0"/>
              <a:t>Acsenda School of Management</a:t>
            </a:r>
            <a:br>
              <a:rPr lang="en-GB" sz="2400" dirty="0"/>
            </a:br>
            <a:r>
              <a:rPr lang="en-GB" sz="2400" dirty="0"/>
              <a:t> Vancouver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148717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university of nairobi logo pdf">
            <a:extLst>
              <a:ext uri="{FF2B5EF4-FFF2-40B4-BE49-F238E27FC236}">
                <a16:creationId xmlns:a16="http://schemas.microsoft.com/office/drawing/2014/main" id="{55B670A6-1BEA-D644-9EEF-D279D0D6B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1"/>
            <a:ext cx="2057400" cy="248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0173F5-AACC-E14F-BD26-8EAA98FE6D89}"/>
              </a:ext>
            </a:extLst>
          </p:cNvPr>
          <p:cNvSpPr txBox="1"/>
          <p:nvPr/>
        </p:nvSpPr>
        <p:spPr>
          <a:xfrm>
            <a:off x="2895600" y="685800"/>
            <a:ext cx="6172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University of Nairobi</a:t>
            </a:r>
          </a:p>
          <a:p>
            <a:pPr algn="ctr"/>
            <a:r>
              <a:rPr lang="en-US" dirty="0"/>
              <a:t>Department of Political Science and Public Administration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Webinar </a:t>
            </a:r>
          </a:p>
          <a:p>
            <a:pPr algn="ctr"/>
            <a:r>
              <a:rPr lang="en-US" sz="2000" dirty="0"/>
              <a:t>Post-Covid Academic Research, Training and Teaching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2597B8-9547-6D4A-9EA9-C73ACC65160E}"/>
              </a:ext>
            </a:extLst>
          </p:cNvPr>
          <p:cNvSpPr txBox="1"/>
          <p:nvPr/>
        </p:nvSpPr>
        <p:spPr>
          <a:xfrm>
            <a:off x="457200" y="3581400"/>
            <a:ext cx="90678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Creating the Future for the University: </a:t>
            </a:r>
            <a:br>
              <a:rPr lang="en-GB" sz="2800" b="1" dirty="0"/>
            </a:br>
            <a:r>
              <a:rPr lang="en-GB" sz="2800" b="1" dirty="0"/>
              <a:t>Building on our Covid-19 Skills and Avoiding our Mistakes</a:t>
            </a:r>
          </a:p>
          <a:p>
            <a:pPr algn="ctr"/>
            <a:endParaRPr lang="en-GB" sz="2800" dirty="0"/>
          </a:p>
          <a:p>
            <a:pPr algn="ctr"/>
            <a:r>
              <a:rPr lang="en-US" sz="3200" dirty="0">
                <a:solidFill>
                  <a:srgbClr val="0070C0"/>
                </a:solidFill>
              </a:rPr>
              <a:t>From</a:t>
            </a:r>
          </a:p>
          <a:p>
            <a:pPr algn="ctr"/>
            <a:r>
              <a:rPr lang="en-US" sz="3200" dirty="0">
                <a:solidFill>
                  <a:srgbClr val="0070C0"/>
                </a:solidFill>
              </a:rPr>
              <a:t>Emergency Remote Teaching </a:t>
            </a:r>
          </a:p>
          <a:p>
            <a:pPr algn="ctr"/>
            <a:r>
              <a:rPr lang="en-US" sz="3200" dirty="0">
                <a:solidFill>
                  <a:srgbClr val="0070C0"/>
                </a:solidFill>
              </a:rPr>
              <a:t>to</a:t>
            </a:r>
          </a:p>
          <a:p>
            <a:pPr algn="ctr"/>
            <a:r>
              <a:rPr lang="en-US" sz="3200" dirty="0">
                <a:solidFill>
                  <a:srgbClr val="0070C0"/>
                </a:solidFill>
              </a:rPr>
              <a:t>Open Distance Learning</a:t>
            </a:r>
          </a:p>
        </p:txBody>
      </p:sp>
    </p:spTree>
    <p:extLst>
      <p:ext uri="{BB962C8B-B14F-4D97-AF65-F5344CB8AC3E}">
        <p14:creationId xmlns:p14="http://schemas.microsoft.com/office/powerpoint/2010/main" val="2026625423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5E3AE7-17BC-3342-A0FD-CC74A83AF1B8}"/>
              </a:ext>
            </a:extLst>
          </p:cNvPr>
          <p:cNvSpPr txBox="1"/>
          <p:nvPr/>
        </p:nvSpPr>
        <p:spPr>
          <a:xfrm>
            <a:off x="762000" y="914400"/>
            <a:ext cx="8534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Plan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Explore 6 aspects of distance learning</a:t>
            </a:r>
          </a:p>
          <a:p>
            <a:pPr algn="ctr"/>
            <a:endParaRPr lang="en-US" sz="3600" dirty="0"/>
          </a:p>
          <a:p>
            <a:pPr marL="742950" indent="-742950">
              <a:buAutoNum type="arabicPeriod"/>
            </a:pPr>
            <a:r>
              <a:rPr lang="en-US" sz="3200" dirty="0"/>
              <a:t>A long history</a:t>
            </a:r>
          </a:p>
          <a:p>
            <a:pPr marL="742950" indent="-742950">
              <a:buAutoNum type="arabicPeriod"/>
            </a:pPr>
            <a:r>
              <a:rPr lang="en-US" sz="3200" dirty="0"/>
              <a:t>Material for teaching; interaction for learning</a:t>
            </a:r>
          </a:p>
          <a:p>
            <a:pPr marL="742950" indent="-742950">
              <a:buAutoNum type="arabicPeriod"/>
            </a:pPr>
            <a:r>
              <a:rPr lang="en-US" sz="3200" dirty="0"/>
              <a:t>Get the material to the students</a:t>
            </a:r>
          </a:p>
          <a:p>
            <a:pPr marL="742950" indent="-742950">
              <a:buAutoNum type="arabicPeriod"/>
            </a:pPr>
            <a:r>
              <a:rPr lang="en-US" sz="3200" dirty="0"/>
              <a:t>Economy of scale and quality of scale</a:t>
            </a:r>
          </a:p>
          <a:p>
            <a:pPr marL="742950" indent="-742950">
              <a:buAutoNum type="arabicPeriod"/>
            </a:pPr>
            <a:r>
              <a:rPr lang="en-US" sz="3200" dirty="0"/>
              <a:t>Reaching ordinary people</a:t>
            </a:r>
          </a:p>
          <a:p>
            <a:pPr marL="742950" indent="-742950">
              <a:buAutoNum type="arabicPeriod"/>
            </a:pPr>
            <a:r>
              <a:rPr lang="en-US" sz="3200" dirty="0"/>
              <a:t>Teamwork</a:t>
            </a:r>
          </a:p>
        </p:txBody>
      </p:sp>
    </p:spTree>
    <p:extLst>
      <p:ext uri="{BB962C8B-B14F-4D97-AF65-F5344CB8AC3E}">
        <p14:creationId xmlns:p14="http://schemas.microsoft.com/office/powerpoint/2010/main" val="913314341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5E3AE7-17BC-3342-A0FD-CC74A83AF1B8}"/>
              </a:ext>
            </a:extLst>
          </p:cNvPr>
          <p:cNvSpPr txBox="1"/>
          <p:nvPr/>
        </p:nvSpPr>
        <p:spPr>
          <a:xfrm>
            <a:off x="762000" y="914400"/>
            <a:ext cx="8534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 LONG HISTORY</a:t>
            </a:r>
          </a:p>
          <a:p>
            <a:pPr algn="ctr"/>
            <a:endParaRPr lang="en-US" sz="3600" dirty="0"/>
          </a:p>
          <a:p>
            <a:pPr marL="571500" indent="-571500">
              <a:buFont typeface="Wingdings" pitchFamily="2" charset="2"/>
              <a:buChar char="v"/>
            </a:pPr>
            <a:r>
              <a:rPr lang="en-US" sz="3600" dirty="0"/>
              <a:t>Deeply rooted in Africa:</a:t>
            </a:r>
            <a:br>
              <a:rPr lang="en-US" sz="3600" dirty="0"/>
            </a:br>
            <a:r>
              <a:rPr lang="en-US" sz="3600" dirty="0"/>
              <a:t>East, West and South</a:t>
            </a:r>
          </a:p>
          <a:p>
            <a:pPr marL="571500" indent="-571500">
              <a:buFont typeface="Wingdings" pitchFamily="2" charset="2"/>
              <a:buChar char="v"/>
            </a:pPr>
            <a:endParaRPr lang="en-US" sz="3600" dirty="0"/>
          </a:p>
          <a:p>
            <a:pPr marL="571500" indent="-571500">
              <a:buFont typeface="Wingdings" pitchFamily="2" charset="2"/>
              <a:buChar char="v"/>
            </a:pPr>
            <a:r>
              <a:rPr lang="en-US" sz="3600" dirty="0"/>
              <a:t>ODL did not begin with the Internet </a:t>
            </a:r>
          </a:p>
          <a:p>
            <a:pPr marL="571500" indent="-571500">
              <a:buFont typeface="Wingdings" pitchFamily="2" charset="2"/>
              <a:buChar char="v"/>
            </a:pPr>
            <a:endParaRPr lang="en-US" sz="3600" dirty="0"/>
          </a:p>
          <a:p>
            <a:pPr marL="571500" indent="-571500">
              <a:buFont typeface="Wingdings" pitchFamily="2" charset="2"/>
              <a:buChar char="v"/>
            </a:pPr>
            <a:r>
              <a:rPr lang="en-US" sz="3600" dirty="0"/>
              <a:t>St. Paul’s letters to early churches</a:t>
            </a:r>
          </a:p>
          <a:p>
            <a:pPr marL="571500" indent="-571500">
              <a:buFont typeface="Wingdings" pitchFamily="2" charset="2"/>
              <a:buChar char="v"/>
            </a:pPr>
            <a:endParaRPr lang="en-US" sz="3600" dirty="0"/>
          </a:p>
          <a:p>
            <a:pPr marL="571500" indent="-571500">
              <a:buFont typeface="Wingdings" pitchFamily="2" charset="2"/>
              <a:buChar char="v"/>
            </a:pPr>
            <a:r>
              <a:rPr lang="en-US" sz="3600" dirty="0"/>
              <a:t>Integration of newer technologies </a:t>
            </a:r>
          </a:p>
        </p:txBody>
      </p:sp>
    </p:spTree>
    <p:extLst>
      <p:ext uri="{BB962C8B-B14F-4D97-AF65-F5344CB8AC3E}">
        <p14:creationId xmlns:p14="http://schemas.microsoft.com/office/powerpoint/2010/main" val="3550791993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5E3AE7-17BC-3342-A0FD-CC74A83AF1B8}"/>
              </a:ext>
            </a:extLst>
          </p:cNvPr>
          <p:cNvSpPr txBox="1"/>
          <p:nvPr/>
        </p:nvSpPr>
        <p:spPr>
          <a:xfrm>
            <a:off x="762000" y="914400"/>
            <a:ext cx="8534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MATERIAL FOR TEACHING</a:t>
            </a:r>
            <a:br>
              <a:rPr lang="en-US" sz="3600" dirty="0"/>
            </a:br>
            <a:r>
              <a:rPr lang="en-US" sz="3600" dirty="0"/>
              <a:t>INTERACTION FOR LEARNING</a:t>
            </a:r>
          </a:p>
          <a:p>
            <a:pPr algn="ctr"/>
            <a:endParaRPr lang="en-US" sz="3600" dirty="0"/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/>
              <a:t>Independence &amp; Interaction:</a:t>
            </a:r>
            <a:br>
              <a:rPr lang="en-US" sz="3600" dirty="0"/>
            </a:br>
            <a:r>
              <a:rPr lang="en-US" sz="3600" dirty="0"/>
              <a:t>		Getting the mixture right</a:t>
            </a:r>
          </a:p>
          <a:p>
            <a:pPr marL="571500" indent="-571500">
              <a:buFont typeface="Wingdings" pitchFamily="2" charset="2"/>
              <a:buChar char="Ø"/>
            </a:pPr>
            <a:endParaRPr lang="en-US" sz="3600" dirty="0"/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/>
              <a:t>Live video lectures not enough</a:t>
            </a:r>
          </a:p>
          <a:p>
            <a:pPr marL="571500" indent="-571500">
              <a:buFont typeface="Wingdings" pitchFamily="2" charset="2"/>
              <a:buChar char="Ø"/>
            </a:pPr>
            <a:endParaRPr lang="en-US" sz="3600" dirty="0"/>
          </a:p>
          <a:p>
            <a:pPr marL="571500" indent="-571500">
              <a:buFont typeface="Wingdings" pitchFamily="2" charset="2"/>
              <a:buChar char="Ø"/>
            </a:pPr>
            <a:endParaRPr lang="en-US" sz="3600" dirty="0"/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/>
              <a:t>Asynchronous activities for students </a:t>
            </a:r>
          </a:p>
        </p:txBody>
      </p:sp>
    </p:spTree>
    <p:extLst>
      <p:ext uri="{BB962C8B-B14F-4D97-AF65-F5344CB8AC3E}">
        <p14:creationId xmlns:p14="http://schemas.microsoft.com/office/powerpoint/2010/main" val="3145557700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5E3AE7-17BC-3342-A0FD-CC74A83AF1B8}"/>
              </a:ext>
            </a:extLst>
          </p:cNvPr>
          <p:cNvSpPr txBox="1"/>
          <p:nvPr/>
        </p:nvSpPr>
        <p:spPr>
          <a:xfrm>
            <a:off x="762000" y="914400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GET THE MATERIAL TO THE STUDENTS</a:t>
            </a:r>
          </a:p>
          <a:p>
            <a:pPr algn="ctr"/>
            <a:endParaRPr lang="en-US" sz="3600" dirty="0"/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3600" dirty="0"/>
              <a:t>Students perform better when they can review materials on their own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endParaRPr lang="en-US" sz="3600" dirty="0"/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3600" dirty="0"/>
              <a:t>This is easier </a:t>
            </a:r>
            <a:r>
              <a:rPr lang="en-US" sz="3600"/>
              <a:t>and cheaper </a:t>
            </a:r>
            <a:r>
              <a:rPr lang="en-US" sz="3600" dirty="0"/>
              <a:t>as technology </a:t>
            </a:r>
            <a:r>
              <a:rPr lang="en-US" sz="3600"/>
              <a:t>improves our </a:t>
            </a:r>
            <a:r>
              <a:rPr lang="en-US" sz="3600" dirty="0"/>
              <a:t>capacity to print, copy </a:t>
            </a:r>
            <a:r>
              <a:rPr lang="en-US" sz="3600"/>
              <a:t>&amp; distribute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96099217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63202" y="495300"/>
            <a:ext cx="4523232" cy="678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1266955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5E3AE7-17BC-3342-A0FD-CC74A83AF1B8}"/>
              </a:ext>
            </a:extLst>
          </p:cNvPr>
          <p:cNvSpPr txBox="1"/>
          <p:nvPr/>
        </p:nvSpPr>
        <p:spPr>
          <a:xfrm>
            <a:off x="762000" y="914400"/>
            <a:ext cx="8534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ECONOMY OF SCALE – QUALITY OF SCALE</a:t>
            </a:r>
          </a:p>
          <a:p>
            <a:pPr algn="ctr"/>
            <a:endParaRPr lang="en-US" sz="3600" dirty="0"/>
          </a:p>
          <a:p>
            <a:pPr marL="571500" indent="-571500">
              <a:buFont typeface="Wingdings" pitchFamily="2" charset="2"/>
              <a:buChar char="v"/>
            </a:pPr>
            <a:r>
              <a:rPr lang="en-US" sz="3600" dirty="0"/>
              <a:t>Economy of scale</a:t>
            </a:r>
          </a:p>
          <a:p>
            <a:pPr algn="ctr"/>
            <a:endParaRPr lang="en-US" sz="3600" dirty="0"/>
          </a:p>
          <a:p>
            <a:pPr marL="571500" indent="-571500">
              <a:buFont typeface="Wingdings" pitchFamily="2" charset="2"/>
              <a:buChar char="v"/>
            </a:pPr>
            <a:r>
              <a:rPr lang="en-US" sz="3600" dirty="0"/>
              <a:t>Quality of scale</a:t>
            </a:r>
          </a:p>
          <a:p>
            <a:pPr marL="571500" indent="-571500">
              <a:buFont typeface="Wingdings" pitchFamily="2" charset="2"/>
              <a:buChar char="v"/>
            </a:pPr>
            <a:endParaRPr lang="en-US" sz="3600" dirty="0"/>
          </a:p>
          <a:p>
            <a:r>
              <a:rPr lang="en-US" sz="3600" dirty="0"/>
              <a:t>	OPEN EDUCATIONAL RESOURCES (OER)</a:t>
            </a:r>
          </a:p>
          <a:p>
            <a:pPr algn="ctr"/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81939160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5E3AE7-17BC-3342-A0FD-CC74A83AF1B8}"/>
              </a:ext>
            </a:extLst>
          </p:cNvPr>
          <p:cNvSpPr txBox="1"/>
          <p:nvPr/>
        </p:nvSpPr>
        <p:spPr>
          <a:xfrm>
            <a:off x="762000" y="914400"/>
            <a:ext cx="8534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REACHING ORDINARY PEOPLE</a:t>
            </a:r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/>
              <a:t>Example of OPEN UNIVERSITIES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04845466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C54B82B7-8E93-3047-8AE3-3CEEDCDA6399}"/>
              </a:ext>
            </a:extLst>
          </p:cNvPr>
          <p:cNvSpPr txBox="1">
            <a:spLocks noChangeArrowheads="1"/>
          </p:cNvSpPr>
          <p:nvPr/>
        </p:nvSpPr>
        <p:spPr bwMode="auto">
          <a:xfrm flipH="1" flipV="1">
            <a:off x="-251460" y="114300"/>
            <a:ext cx="83820" cy="63402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rot="108000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GB" altLang="en-US" sz="3520">
              <a:solidFill>
                <a:srgbClr val="000000"/>
              </a:solidFill>
              <a:latin typeface="LogoCentre" charset="0"/>
            </a:endParaRP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42891BA0-89F0-E740-8CB8-63D04558E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6840" y="4808220"/>
            <a:ext cx="92202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GB" altLang="en-US" sz="2640"/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E7BB557F-A14F-FD4E-BF28-34368B762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" y="114300"/>
            <a:ext cx="9136380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264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64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640">
              <a:latin typeface="Arial" panose="020B0604020202020204" pitchFamily="34" charset="0"/>
            </a:endParaRPr>
          </a:p>
        </p:txBody>
      </p:sp>
      <p:sp>
        <p:nvSpPr>
          <p:cNvPr id="18437" name="Text Box 5">
            <a:extLst>
              <a:ext uri="{FF2B5EF4-FFF2-40B4-BE49-F238E27FC236}">
                <a16:creationId xmlns:a16="http://schemas.microsoft.com/office/drawing/2014/main" id="{6248E9A0-A3B9-AA4C-A3D5-ADAFC143B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120" y="1539241"/>
            <a:ext cx="7459980" cy="1818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GB" altLang="en-US" sz="7260"/>
          </a:p>
          <a:p>
            <a:pPr algn="ctr">
              <a:spcBef>
                <a:spcPct val="50000"/>
              </a:spcBef>
              <a:buFontTx/>
              <a:buNone/>
            </a:pPr>
            <a:endParaRPr lang="en-GB" altLang="en-US" sz="2640"/>
          </a:p>
        </p:txBody>
      </p:sp>
      <p:sp>
        <p:nvSpPr>
          <p:cNvPr id="18438" name="Text Box 6">
            <a:extLst>
              <a:ext uri="{FF2B5EF4-FFF2-40B4-BE49-F238E27FC236}">
                <a16:creationId xmlns:a16="http://schemas.microsoft.com/office/drawing/2014/main" id="{6790441D-36FF-AC4C-96B7-7FD314501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559594"/>
            <a:ext cx="8884920" cy="83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GB" altLang="en-US" sz="4840">
              <a:latin typeface="Arial" panose="020B0604020202020204" pitchFamily="34" charset="0"/>
            </a:endParaRPr>
          </a:p>
        </p:txBody>
      </p:sp>
      <p:sp>
        <p:nvSpPr>
          <p:cNvPr id="18439" name="Text Box 7">
            <a:extLst>
              <a:ext uri="{FF2B5EF4-FFF2-40B4-BE49-F238E27FC236}">
                <a16:creationId xmlns:a16="http://schemas.microsoft.com/office/drawing/2014/main" id="{20E27C19-798A-7C43-9D2F-82FAB0796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144" y="114300"/>
            <a:ext cx="8870950" cy="237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GB" altLang="en-US" sz="5940">
              <a:solidFill>
                <a:srgbClr val="FFFF00"/>
              </a:solidFill>
            </a:endParaRPr>
          </a:p>
          <a:p>
            <a:pPr algn="ctr">
              <a:spcBef>
                <a:spcPct val="50000"/>
              </a:spcBef>
              <a:buFontTx/>
              <a:buNone/>
            </a:pPr>
            <a:endParaRPr lang="en-GB" altLang="en-US" sz="5940">
              <a:solidFill>
                <a:schemeClr val="bg1"/>
              </a:solidFill>
            </a:endParaRPr>
          </a:p>
        </p:txBody>
      </p:sp>
      <p:sp>
        <p:nvSpPr>
          <p:cNvPr id="18440" name="Text Box 8">
            <a:extLst>
              <a:ext uri="{FF2B5EF4-FFF2-40B4-BE49-F238E27FC236}">
                <a16:creationId xmlns:a16="http://schemas.microsoft.com/office/drawing/2014/main" id="{9E137CEC-9076-334F-83A3-72B157794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1777"/>
            <a:ext cx="10058400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GB" altLang="en-US" sz="5280">
              <a:solidFill>
                <a:srgbClr val="FFFF00"/>
              </a:solidFill>
            </a:endParaRPr>
          </a:p>
        </p:txBody>
      </p:sp>
      <p:pic>
        <p:nvPicPr>
          <p:cNvPr id="18441" name="Picture 9">
            <a:extLst>
              <a:ext uri="{FF2B5EF4-FFF2-40B4-BE49-F238E27FC236}">
                <a16:creationId xmlns:a16="http://schemas.microsoft.com/office/drawing/2014/main" id="{D5F1A1BA-5F88-674F-8C20-4BED050E6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"/>
            <a:ext cx="5345272" cy="480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TextBox 10">
            <a:extLst>
              <a:ext uri="{FF2B5EF4-FFF2-40B4-BE49-F238E27FC236}">
                <a16:creationId xmlns:a16="http://schemas.microsoft.com/office/drawing/2014/main" id="{504A947E-5B8B-754A-821F-C59108264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3089" y="1905953"/>
            <a:ext cx="3960495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40">
                <a:solidFill>
                  <a:schemeClr val="accent2"/>
                </a:solidFill>
                <a:latin typeface="Tahoma" panose="020B0604030504040204" pitchFamily="34" charset="0"/>
              </a:rPr>
              <a:t>Open as to:</a:t>
            </a:r>
            <a:br>
              <a:rPr lang="en-US" altLang="en-US" sz="4840">
                <a:solidFill>
                  <a:schemeClr val="accent2"/>
                </a:solidFill>
                <a:latin typeface="Tahoma" panose="020B0604030504040204" pitchFamily="34" charset="0"/>
              </a:rPr>
            </a:br>
            <a:endParaRPr lang="en-US" altLang="en-US" sz="484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5280">
                <a:solidFill>
                  <a:schemeClr val="accent2"/>
                </a:solidFill>
                <a:latin typeface="Tahoma" panose="020B0604030504040204" pitchFamily="34" charset="0"/>
              </a:rPr>
              <a:t> People</a:t>
            </a:r>
          </a:p>
          <a:p>
            <a:pPr>
              <a:spcBef>
                <a:spcPct val="0"/>
              </a:spcBef>
            </a:pPr>
            <a:r>
              <a:rPr lang="en-US" altLang="en-US" sz="5280">
                <a:solidFill>
                  <a:schemeClr val="accent2"/>
                </a:solidFill>
                <a:latin typeface="Tahoma" panose="020B0604030504040204" pitchFamily="34" charset="0"/>
              </a:rPr>
              <a:t> Places</a:t>
            </a:r>
          </a:p>
          <a:p>
            <a:pPr>
              <a:spcBef>
                <a:spcPct val="0"/>
              </a:spcBef>
            </a:pPr>
            <a:r>
              <a:rPr lang="en-US" altLang="en-US" sz="5280">
                <a:solidFill>
                  <a:schemeClr val="accent2"/>
                </a:solidFill>
                <a:latin typeface="Tahoma" panose="020B0604030504040204" pitchFamily="34" charset="0"/>
              </a:rPr>
              <a:t> Methods</a:t>
            </a:r>
          </a:p>
          <a:p>
            <a:pPr>
              <a:spcBef>
                <a:spcPct val="0"/>
              </a:spcBef>
            </a:pPr>
            <a:r>
              <a:rPr lang="en-US" altLang="en-US" sz="5280">
                <a:solidFill>
                  <a:schemeClr val="accent2"/>
                </a:solidFill>
                <a:latin typeface="Tahoma" panose="020B0604030504040204" pitchFamily="34" charset="0"/>
              </a:rPr>
              <a:t> Ideas</a:t>
            </a:r>
          </a:p>
        </p:txBody>
      </p:sp>
    </p:spTree>
    <p:extLst>
      <p:ext uri="{BB962C8B-B14F-4D97-AF65-F5344CB8AC3E}">
        <p14:creationId xmlns:p14="http://schemas.microsoft.com/office/powerpoint/2010/main" val="757051822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4634" y="495300"/>
            <a:ext cx="3560445" cy="40471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2358" y="4620767"/>
            <a:ext cx="3157855" cy="2005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15"/>
              </a:lnSpc>
              <a:spcBef>
                <a:spcPts val="100"/>
              </a:spcBef>
            </a:pPr>
            <a:r>
              <a:rPr sz="3200" spc="-20" dirty="0">
                <a:latin typeface="Arial"/>
                <a:cs typeface="Arial"/>
              </a:rPr>
              <a:t>Lord </a:t>
            </a:r>
            <a:r>
              <a:rPr sz="3200" spc="-40" dirty="0">
                <a:latin typeface="Arial"/>
                <a:cs typeface="Arial"/>
              </a:rPr>
              <a:t>Walter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Perry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2325"/>
              </a:lnSpc>
            </a:pPr>
            <a:r>
              <a:rPr sz="2000" spc="-15" dirty="0">
                <a:latin typeface="Arial"/>
                <a:cs typeface="Arial"/>
              </a:rPr>
              <a:t>Founding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Vice-Chancellor</a:t>
            </a:r>
            <a:endParaRPr sz="2000">
              <a:latin typeface="Arial"/>
              <a:cs typeface="Arial"/>
            </a:endParaRPr>
          </a:p>
          <a:p>
            <a:pPr marL="12700" marR="898525">
              <a:lnSpc>
                <a:spcPts val="4700"/>
              </a:lnSpc>
              <a:spcBef>
                <a:spcPts val="185"/>
              </a:spcBef>
            </a:pPr>
            <a:r>
              <a:rPr sz="4000" spc="-20" dirty="0">
                <a:latin typeface="Arial"/>
                <a:cs typeface="Arial"/>
              </a:rPr>
              <a:t>The</a:t>
            </a:r>
            <a:r>
              <a:rPr sz="4000" spc="-125" dirty="0">
                <a:latin typeface="Arial"/>
                <a:cs typeface="Arial"/>
              </a:rPr>
              <a:t> </a:t>
            </a:r>
            <a:r>
              <a:rPr sz="4000" spc="-25" dirty="0">
                <a:latin typeface="Arial"/>
                <a:cs typeface="Arial"/>
              </a:rPr>
              <a:t>Open  </a:t>
            </a:r>
            <a:r>
              <a:rPr sz="4000" spc="-20" dirty="0">
                <a:latin typeface="Arial"/>
                <a:cs typeface="Arial"/>
              </a:rPr>
              <a:t>University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B79A3A-F72E-AF4F-813E-B437F1AA5027}"/>
              </a:ext>
            </a:extLst>
          </p:cNvPr>
          <p:cNvSpPr txBox="1"/>
          <p:nvPr/>
        </p:nvSpPr>
        <p:spPr>
          <a:xfrm>
            <a:off x="4648200" y="521624"/>
            <a:ext cx="43434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key UKOU</a:t>
            </a:r>
          </a:p>
          <a:p>
            <a:pPr algn="ctr"/>
            <a:r>
              <a:rPr lang="en-US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</a:p>
          <a:p>
            <a:pPr algn="ctr"/>
            <a:r>
              <a:rPr lang="en-US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the</a:t>
            </a:r>
          </a:p>
          <a:p>
            <a:pPr algn="ctr"/>
            <a:endParaRPr lang="en-US" sz="4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 TEAM</a:t>
            </a:r>
          </a:p>
          <a:p>
            <a:pPr algn="ctr"/>
            <a:endParaRPr lang="en-US" sz="4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was how the UKOU</a:t>
            </a:r>
          </a:p>
          <a:p>
            <a:pPr algn="ctr"/>
            <a:r>
              <a:rPr lang="en-US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institutionalized innovation</a:t>
            </a:r>
          </a:p>
        </p:txBody>
      </p:sp>
    </p:spTree>
    <p:extLst>
      <p:ext uri="{BB962C8B-B14F-4D97-AF65-F5344CB8AC3E}">
        <p14:creationId xmlns:p14="http://schemas.microsoft.com/office/powerpoint/2010/main" val="3384461309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5E3AE7-17BC-3342-A0FD-CC74A83AF1B8}"/>
              </a:ext>
            </a:extLst>
          </p:cNvPr>
          <p:cNvSpPr txBox="1"/>
          <p:nvPr/>
        </p:nvSpPr>
        <p:spPr>
          <a:xfrm>
            <a:off x="1066800" y="838200"/>
            <a:ext cx="8534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TEAMWORK</a:t>
            </a:r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Making university teaching a 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PUBLIC 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activity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99903822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ADD066-8841-ED45-821E-F025EF501352}"/>
              </a:ext>
            </a:extLst>
          </p:cNvPr>
          <p:cNvSpPr txBox="1"/>
          <p:nvPr/>
        </p:nvSpPr>
        <p:spPr>
          <a:xfrm>
            <a:off x="609600" y="609600"/>
            <a:ext cx="88392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Impact of COVID-19</a:t>
            </a:r>
          </a:p>
          <a:p>
            <a:pPr algn="ctr"/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Good: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Millions more teachers and students have experience of distance learning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Bad: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Remote teaching has taken the OPEN out of OPEN and distance learning</a:t>
            </a:r>
          </a:p>
        </p:txBody>
      </p:sp>
    </p:spTree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BE319A-1BA8-274F-83BF-04D48F4AE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09600"/>
            <a:ext cx="3886200" cy="54748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50C039-CE1E-CF41-947B-0AA276B805DF}"/>
              </a:ext>
            </a:extLst>
          </p:cNvPr>
          <p:cNvSpPr txBox="1"/>
          <p:nvPr/>
        </p:nvSpPr>
        <p:spPr>
          <a:xfrm>
            <a:off x="762000" y="61722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 John Daniel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8D1AE7-9DD3-4740-B441-98CAF1C24550}"/>
              </a:ext>
            </a:extLst>
          </p:cNvPr>
          <p:cNvSpPr txBox="1"/>
          <p:nvPr/>
        </p:nvSpPr>
        <p:spPr>
          <a:xfrm>
            <a:off x="4876800" y="3048000"/>
            <a:ext cx="441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3241D4-7363-644B-8742-BAB3116BB21A}"/>
              </a:ext>
            </a:extLst>
          </p:cNvPr>
          <p:cNvSpPr txBox="1"/>
          <p:nvPr/>
        </p:nvSpPr>
        <p:spPr>
          <a:xfrm>
            <a:off x="5410202" y="6157912"/>
            <a:ext cx="388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&amp; Slides </a:t>
            </a:r>
            <a:br>
              <a:rPr 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www.sirjohn.ca</a:t>
            </a:r>
          </a:p>
        </p:txBody>
      </p:sp>
    </p:spTree>
    <p:extLst>
      <p:ext uri="{BB962C8B-B14F-4D97-AF65-F5344CB8AC3E}">
        <p14:creationId xmlns:p14="http://schemas.microsoft.com/office/powerpoint/2010/main" val="2220823187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3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1274</TotalTime>
  <Words>331</Words>
  <Application>Microsoft Macintosh PowerPoint</Application>
  <PresentationFormat>Custom</PresentationFormat>
  <Paragraphs>101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Courier New</vt:lpstr>
      <vt:lpstr>LogoCentre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20201123_Bangladesh_Slides_ copy</dc:title>
  <dc:creator>John Daniel</dc:creator>
  <cp:lastModifiedBy>John Daniel</cp:lastModifiedBy>
  <cp:revision>32</cp:revision>
  <dcterms:created xsi:type="dcterms:W3CDTF">2021-02-24T20:05:28Z</dcterms:created>
  <dcterms:modified xsi:type="dcterms:W3CDTF">2022-04-11T16:56:20Z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2020-11-11T00:00:00Z</vt:filetime>
  </property>
  <property fmtid="{D5CDD505-2E9C-101B-9397-08002B2CF9AE}" pid="3" name="Creator">
    <vt:lpwstr>PowerPoint</vt:lpwstr>
  </property>
  <property fmtid="{D5CDD505-2E9C-101B-9397-08002B2CF9AE}" pid="4" name="LastSaved">
    <vt:filetime>2021-02-24T00:00:00Z</vt:filetime>
  </property>
</Properties>
</file>